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sldIdLst>
    <p:sldId id="493" r:id="rId2"/>
    <p:sldId id="407" r:id="rId3"/>
    <p:sldId id="408" r:id="rId4"/>
    <p:sldId id="409" r:id="rId5"/>
    <p:sldId id="456" r:id="rId6"/>
    <p:sldId id="457" r:id="rId7"/>
    <p:sldId id="458" r:id="rId8"/>
    <p:sldId id="471" r:id="rId9"/>
  </p:sldIdLst>
  <p:sldSz cx="9144000" cy="5143500" type="screen16x9"/>
  <p:notesSz cx="6858000" cy="9144000"/>
  <p:custDataLst>
    <p:tags r:id="rId11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Joy" initials="J" lastIdx="121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3300"/>
    <a:srgbClr val="F699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002" autoAdjust="0"/>
    <p:restoredTop sz="94618" autoAdjust="0"/>
  </p:normalViewPr>
  <p:slideViewPr>
    <p:cSldViewPr snapToGrid="0">
      <p:cViewPr varScale="1">
        <p:scale>
          <a:sx n="90" d="100"/>
          <a:sy n="90" d="100"/>
        </p:scale>
        <p:origin x="576" y="6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360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7D00B4-7165-4520-A3A6-D3FADCC7202D}" type="datetimeFigureOut">
              <a:rPr lang="en-US" smtClean="0"/>
              <a:pPr/>
              <a:t>5/9/2016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F610EF-A41E-40DA-B50D-E7CE785984B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55196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4063C-43DF-47F5-B647-E6D9160379FF}" type="datetimeFigureOut">
              <a:rPr lang="en-US" smtClean="0"/>
              <a:pPr/>
              <a:t>5/9/2016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64CD-E74B-4F0C-83EF-A93FE9CF6B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4063C-43DF-47F5-B647-E6D9160379FF}" type="datetimeFigureOut">
              <a:rPr lang="en-US" smtClean="0"/>
              <a:pPr/>
              <a:t>5/9/2016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64CD-E74B-4F0C-83EF-A93FE9CF6B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4063C-43DF-47F5-B647-E6D9160379FF}" type="datetimeFigureOut">
              <a:rPr lang="en-US" smtClean="0"/>
              <a:pPr/>
              <a:t>5/9/2016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64CD-E74B-4F0C-83EF-A93FE9CF6B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4063C-43DF-47F5-B647-E6D9160379FF}" type="datetimeFigureOut">
              <a:rPr lang="en-US" smtClean="0"/>
              <a:pPr/>
              <a:t>5/9/2016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64CD-E74B-4F0C-83EF-A93FE9CF6B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4063C-43DF-47F5-B647-E6D9160379FF}" type="datetimeFigureOut">
              <a:rPr lang="en-US" smtClean="0"/>
              <a:pPr/>
              <a:t>5/9/2016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64CD-E74B-4F0C-83EF-A93FE9CF6B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4063C-43DF-47F5-B647-E6D9160379FF}" type="datetimeFigureOut">
              <a:rPr lang="en-US" smtClean="0"/>
              <a:pPr/>
              <a:t>5/9/2016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64CD-E74B-4F0C-83EF-A93FE9CF6B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4063C-43DF-47F5-B647-E6D9160379FF}" type="datetimeFigureOut">
              <a:rPr lang="en-US" smtClean="0"/>
              <a:pPr/>
              <a:t>5/9/2016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64CD-E74B-4F0C-83EF-A93FE9CF6B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4063C-43DF-47F5-B647-E6D9160379FF}" type="datetimeFigureOut">
              <a:rPr lang="en-US" smtClean="0"/>
              <a:pPr/>
              <a:t>5/9/2016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64CD-E74B-4F0C-83EF-A93FE9CF6B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4063C-43DF-47F5-B647-E6D9160379FF}" type="datetimeFigureOut">
              <a:rPr lang="en-US" smtClean="0"/>
              <a:pPr/>
              <a:t>5/9/2016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64CD-E74B-4F0C-83EF-A93FE9CF6B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4063C-43DF-47F5-B647-E6D9160379FF}" type="datetimeFigureOut">
              <a:rPr lang="en-US" smtClean="0"/>
              <a:pPr/>
              <a:t>5/9/2016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64CD-E74B-4F0C-83EF-A93FE9CF6B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74063C-43DF-47F5-B647-E6D9160379FF}" type="datetimeFigureOut">
              <a:rPr lang="en-US" smtClean="0"/>
              <a:pPr/>
              <a:t>5/9/2016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0964CD-E74B-4F0C-83EF-A93FE9CF6BB3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diagBrick">
          <a:fgClr>
            <a:schemeClr val="accent5">
              <a:lumMod val="20000"/>
              <a:lumOff val="80000"/>
            </a:schemeClr>
          </a:fgClr>
          <a:bgClr>
            <a:schemeClr val="accent5">
              <a:lumMod val="40000"/>
              <a:lumOff val="6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74063C-43DF-47F5-B647-E6D9160379FF}" type="datetimeFigureOut">
              <a:rPr lang="en-US" smtClean="0"/>
              <a:pPr/>
              <a:t>5/9/2016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0964CD-E74B-4F0C-83EF-A93FE9CF6BB3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0C25B4">
              <a:alpha val="7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135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8613" y="1884110"/>
            <a:ext cx="8486775" cy="1102519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spcBef>
                <a:spcPts val="1800"/>
              </a:spcBef>
              <a:defRPr/>
            </a:pPr>
            <a:r>
              <a:rPr lang="en-US" sz="3600" spc="225" dirty="0" smtClean="0">
                <a:solidFill>
                  <a:srgbClr val="00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Use Lists and Format Them to Make Them Clear and Correct</a:t>
            </a:r>
            <a:endParaRPr lang="en-US" sz="3600" spc="225" dirty="0">
              <a:solidFill>
                <a:srgbClr val="00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-11713"/>
            <a:ext cx="9144000" cy="1102519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dirty="0">
                <a:solidFill>
                  <a:srgbClr val="F699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Writing </a:t>
            </a:r>
            <a:r>
              <a:rPr lang="en-US" dirty="0" smtClean="0">
                <a:solidFill>
                  <a:srgbClr val="F699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Clear Business Reports</a:t>
            </a:r>
            <a:endParaRPr lang="en-US" dirty="0">
              <a:solidFill>
                <a:srgbClr val="F6991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</p:txBody>
      </p:sp>
      <p:sp>
        <p:nvSpPr>
          <p:cNvPr id="8" name="Title 1"/>
          <p:cNvSpPr txBox="1">
            <a:spLocks/>
          </p:cNvSpPr>
          <p:nvPr/>
        </p:nvSpPr>
        <p:spPr>
          <a:xfrm>
            <a:off x="1070680" y="4040982"/>
            <a:ext cx="6858000" cy="1102519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lang="en-US" sz="2100" spc="225" dirty="0">
                <a:solidFill>
                  <a:srgbClr val="F699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The Business Writing Center</a:t>
            </a:r>
            <a:br>
              <a:rPr lang="en-US" sz="2100" spc="225" dirty="0">
                <a:solidFill>
                  <a:srgbClr val="F699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en-US" sz="1500" spc="225" dirty="0">
                <a:solidFill>
                  <a:srgbClr val="F699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http://businesswriting.com</a:t>
            </a:r>
            <a:br>
              <a:rPr lang="en-US" sz="1500" spc="225" dirty="0">
                <a:solidFill>
                  <a:srgbClr val="F699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</a:br>
            <a:r>
              <a:rPr lang="en-US" sz="1500" spc="225" dirty="0">
                <a:solidFill>
                  <a:srgbClr val="F6991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1-800-827-3770</a:t>
            </a:r>
          </a:p>
          <a:p>
            <a:pPr>
              <a:defRPr/>
            </a:pPr>
            <a:endParaRPr lang="en-US" sz="1500" spc="225" dirty="0">
              <a:solidFill>
                <a:srgbClr val="F6991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</a:endParaRPr>
          </a:p>
          <a:p>
            <a:pPr>
              <a:defRPr/>
            </a:pPr>
            <a:r>
              <a:rPr lang="en-US" sz="1500" spc="225" dirty="0">
                <a:solidFill>
                  <a:schemeClr val="bg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</a:rPr>
              <a:t>Copyright © The Business Writing Center, 2015</a:t>
            </a:r>
            <a:endParaRPr lang="en-US" sz="1500" spc="225" dirty="0">
              <a:solidFill>
                <a:schemeClr val="bg1">
                  <a:lumMod val="50000"/>
                </a:schemeClr>
              </a:solidFill>
              <a:latin typeface="Bookman Old Style" pitchFamily="18" charset="0"/>
            </a:endParaRPr>
          </a:p>
          <a:p>
            <a:pPr>
              <a:defRPr/>
            </a:pPr>
            <a:r>
              <a:rPr lang="en-US" sz="1500" spc="225" dirty="0">
                <a:solidFill>
                  <a:schemeClr val="accent5">
                    <a:lumMod val="60000"/>
                    <a:lumOff val="40000"/>
                  </a:schemeClr>
                </a:solidFill>
                <a:latin typeface="Bookman Old Style" pitchFamily="18" charset="0"/>
              </a:rPr>
              <a:t/>
            </a:r>
            <a:br>
              <a:rPr lang="en-US" sz="1500" spc="225" dirty="0">
                <a:solidFill>
                  <a:schemeClr val="accent5">
                    <a:lumMod val="60000"/>
                    <a:lumOff val="40000"/>
                  </a:schemeClr>
                </a:solidFill>
                <a:latin typeface="Bookman Old Style" pitchFamily="18" charset="0"/>
              </a:rPr>
            </a:br>
            <a:endParaRPr lang="en-US" sz="1500" spc="225" dirty="0">
              <a:solidFill>
                <a:schemeClr val="accent5">
                  <a:lumMod val="60000"/>
                  <a:lumOff val="40000"/>
                </a:schemeClr>
              </a:solidFill>
              <a:latin typeface="Bookman Old Style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8118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24200" y="0"/>
            <a:ext cx="60198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>
            <a:off x="552450" y="2571552"/>
            <a:ext cx="5143500" cy="15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334872" y="161365"/>
            <a:ext cx="5567082" cy="41596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28600"/>
            <a:r>
              <a:rPr lang="en-US" dirty="0" smtClean="0"/>
              <a:t>Some new features make Advertising Wizard an effective tool for monitoring marketing campaigns. The program provides the flexibility to adjust a campaign using report results. They can be run daily, weekly, or monthly.  </a:t>
            </a:r>
            <a:r>
              <a:rPr lang="en-US" spc="-50" dirty="0" smtClean="0"/>
              <a:t>Advertising Wizard’s user interface allows the user to make changes to the strategy in the middle of a campaign. </a:t>
            </a:r>
            <a:r>
              <a:rPr lang="en-US" dirty="0" smtClean="0"/>
              <a:t>Users with little trafficking experience can quickly understand where information is located.  When a user is ready to use some of the more advanced tools, the support team offers online training classes, a robust knowledge base for self-training, and manuals with advanced training.</a:t>
            </a:r>
          </a:p>
          <a:p>
            <a:pPr>
              <a:spcBef>
                <a:spcPts val="600"/>
              </a:spcBef>
            </a:pPr>
            <a:endParaRPr lang="en-US" dirty="0" smtClean="0"/>
          </a:p>
          <a:p>
            <a:pPr>
              <a:lnSpc>
                <a:spcPct val="115000"/>
              </a:lnSpc>
            </a:pPr>
            <a:endParaRPr lang="en-US" sz="2200" dirty="0" smtClean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0" y="0"/>
            <a:ext cx="31242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sz="2200" spc="-50" dirty="0" smtClean="0">
                <a:solidFill>
                  <a:srgbClr val="B85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  <a:t>Format Lists to </a:t>
            </a:r>
            <a:br>
              <a:rPr lang="en-US" sz="2200" spc="-50" dirty="0" smtClean="0">
                <a:solidFill>
                  <a:srgbClr val="B85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</a:br>
            <a:r>
              <a:rPr lang="en-US" sz="2200" spc="-50" dirty="0" smtClean="0">
                <a:solidFill>
                  <a:srgbClr val="B85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  <a:t>Make Them Clear</a:t>
            </a:r>
            <a:endParaRPr lang="en-US" sz="2200" spc="-50" dirty="0">
              <a:solidFill>
                <a:srgbClr val="B85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24200" y="0"/>
            <a:ext cx="60198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>
            <a:off x="552450" y="2571552"/>
            <a:ext cx="5143500" cy="15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334872" y="161365"/>
            <a:ext cx="5634316" cy="5548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28600"/>
            <a:r>
              <a:rPr lang="en-US" sz="1500" dirty="0" smtClean="0"/>
              <a:t>Four new features make Advertising Wizard an effective tool for monitoring marketing campaigns. </a:t>
            </a:r>
          </a:p>
          <a:p>
            <a:pPr marL="571500" lvl="1" indent="-342900">
              <a:spcBef>
                <a:spcPts val="800"/>
              </a:spcBef>
              <a:buFont typeface="+mj-lt"/>
              <a:buAutoNum type="arabicPeriod"/>
            </a:pPr>
            <a:r>
              <a:rPr lang="en-US" sz="1500" b="1" dirty="0" smtClean="0"/>
              <a:t>A new reporting capability. </a:t>
            </a:r>
            <a:r>
              <a:rPr lang="en-US" sz="1500" dirty="0" smtClean="0"/>
              <a:t>The program provides the flexibility to adjust a campaign using report results. They can be run daily, weekly, or monthly. </a:t>
            </a:r>
          </a:p>
          <a:p>
            <a:pPr marL="571500" lvl="1" indent="-342900">
              <a:spcBef>
                <a:spcPts val="800"/>
              </a:spcBef>
              <a:buFont typeface="+mj-lt"/>
              <a:buAutoNum type="arabicPeriod"/>
            </a:pPr>
            <a:r>
              <a:rPr lang="en-US" sz="1500" b="1" dirty="0" smtClean="0"/>
              <a:t>User interface that monitors campaigns. </a:t>
            </a:r>
            <a:r>
              <a:rPr lang="en-US" sz="1500" spc="-50" dirty="0" smtClean="0"/>
              <a:t>Advertising Wizard’s user interface allows the user to make changes to the strategy in the middle of a campaign. </a:t>
            </a:r>
          </a:p>
          <a:p>
            <a:pPr marL="571500" lvl="1" indent="-342900">
              <a:spcBef>
                <a:spcPts val="800"/>
              </a:spcBef>
              <a:buFont typeface="+mj-lt"/>
              <a:buAutoNum type="arabicPeriod"/>
            </a:pPr>
            <a:r>
              <a:rPr lang="en-US" sz="1500" b="1" dirty="0" smtClean="0"/>
              <a:t>Quick, searchable references for immediate help. </a:t>
            </a:r>
            <a:r>
              <a:rPr lang="en-US" sz="1500" dirty="0" smtClean="0"/>
              <a:t>Users with little trafficking experience can quickly understand where information is located. </a:t>
            </a:r>
          </a:p>
          <a:p>
            <a:pPr marL="571500" lvl="1" indent="-342900">
              <a:spcBef>
                <a:spcPts val="800"/>
              </a:spcBef>
              <a:buFont typeface="+mj-lt"/>
              <a:buAutoNum type="arabicPeriod"/>
            </a:pPr>
            <a:r>
              <a:rPr lang="en-US" sz="1500" b="1" dirty="0" smtClean="0"/>
              <a:t>Advanced training. </a:t>
            </a:r>
            <a:r>
              <a:rPr lang="en-US" sz="1500" dirty="0" smtClean="0"/>
              <a:t>When a user is ready to use some of the more advanced tools, the support team offers the following advanced training:</a:t>
            </a:r>
          </a:p>
          <a:p>
            <a:pPr marL="1143000" lvl="2" indent="-228600">
              <a:spcBef>
                <a:spcPts val="800"/>
              </a:spcBef>
              <a:buSzPct val="120000"/>
              <a:buFont typeface="Arial" pitchFamily="34" charset="0"/>
              <a:buChar char="•"/>
            </a:pPr>
            <a:r>
              <a:rPr lang="en-US" sz="1500" dirty="0" smtClean="0"/>
              <a:t>Online training classes</a:t>
            </a:r>
          </a:p>
          <a:p>
            <a:pPr marL="1143000" lvl="2" indent="-228600">
              <a:buSzPct val="120000"/>
              <a:buFont typeface="Arial" pitchFamily="34" charset="0"/>
              <a:buChar char="•"/>
            </a:pPr>
            <a:r>
              <a:rPr lang="en-US" sz="1500" dirty="0" smtClean="0"/>
              <a:t>A robust knowledge base for self-training</a:t>
            </a:r>
          </a:p>
          <a:p>
            <a:pPr marL="1143000" lvl="2" indent="-228600">
              <a:buSzPct val="120000"/>
              <a:buFont typeface="Arial" pitchFamily="34" charset="0"/>
              <a:buChar char="•"/>
            </a:pPr>
            <a:r>
              <a:rPr lang="en-US" sz="1500" dirty="0" smtClean="0"/>
              <a:t>Manuals with advanced training</a:t>
            </a:r>
          </a:p>
          <a:p>
            <a:pPr marL="1600200" lvl="3" indent="-228600">
              <a:buSzPct val="80000"/>
              <a:buFont typeface="Courier New" pitchFamily="49" charset="0"/>
              <a:buChar char="o"/>
            </a:pPr>
            <a:r>
              <a:rPr lang="en-US" sz="1500" dirty="0" smtClean="0"/>
              <a:t>Online manuals</a:t>
            </a:r>
          </a:p>
          <a:p>
            <a:pPr marL="1600200" lvl="3" indent="-228600">
              <a:buSzPct val="80000"/>
              <a:buFont typeface="Courier New" pitchFamily="49" charset="0"/>
              <a:buChar char="o"/>
            </a:pPr>
            <a:r>
              <a:rPr lang="en-US" sz="1500" dirty="0" smtClean="0"/>
              <a:t>Printed manuals</a:t>
            </a:r>
          </a:p>
          <a:p>
            <a:pPr>
              <a:spcBef>
                <a:spcPts val="600"/>
              </a:spcBef>
            </a:pPr>
            <a:r>
              <a:rPr lang="en-US" sz="1500" dirty="0" smtClean="0"/>
              <a:t> </a:t>
            </a:r>
          </a:p>
          <a:p>
            <a:pPr>
              <a:lnSpc>
                <a:spcPct val="115000"/>
              </a:lnSpc>
            </a:pPr>
            <a:endParaRPr lang="en-US" sz="1500" dirty="0" smtClean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5350" y="894043"/>
            <a:ext cx="285348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 smtClean="0"/>
              <a:t>Break out all lists unless you have a good reason not to. </a:t>
            </a:r>
          </a:p>
          <a:p>
            <a:pPr marL="342900" marR="0" lvl="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 smtClean="0"/>
              <a:t>If the list is short, you may keep the list in a sentence.</a:t>
            </a:r>
          </a:p>
          <a:p>
            <a:pPr marL="34290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 smtClean="0"/>
              <a:t>Break out a list rather than use semicolons between items of a list in a paragraph.</a:t>
            </a:r>
          </a:p>
          <a:p>
            <a:pPr marL="34290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 smtClean="0"/>
              <a:t>Write an introduction stating what is in the list.</a:t>
            </a:r>
          </a:p>
          <a:p>
            <a:pPr marL="34290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 smtClean="0"/>
              <a:t>Write a key-term name.</a:t>
            </a:r>
          </a:p>
          <a:p>
            <a:pPr marL="342900" indent="-17145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1600" dirty="0" smtClean="0"/>
              <a:t>Write the exact number of items.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0" y="0"/>
            <a:ext cx="31242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sz="2200" spc="-50" dirty="0" smtClean="0">
                <a:solidFill>
                  <a:srgbClr val="B85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  <a:t>Format Lists to </a:t>
            </a:r>
            <a:br>
              <a:rPr lang="en-US" sz="2200" spc="-50" dirty="0" smtClean="0">
                <a:solidFill>
                  <a:srgbClr val="B85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</a:br>
            <a:r>
              <a:rPr lang="en-US" sz="2200" spc="-50" dirty="0" smtClean="0">
                <a:solidFill>
                  <a:srgbClr val="B85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  <a:t>Make Them Clear</a:t>
            </a:r>
            <a:endParaRPr lang="en-US" sz="2200" spc="-50" dirty="0">
              <a:solidFill>
                <a:srgbClr val="B85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ea typeface="+mj-ea"/>
              <a:cs typeface="+mj-cs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16998" y="1200151"/>
            <a:ext cx="2000680" cy="264264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19050">
                <a:noFill/>
              </a:ln>
              <a:noFill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V="1">
            <a:off x="3153185" y="335420"/>
            <a:ext cx="475370" cy="1464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3628555" y="422825"/>
            <a:ext cx="4937929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3432120" y="650852"/>
            <a:ext cx="2560320" cy="0"/>
          </a:xfrm>
          <a:prstGeom prst="line">
            <a:avLst/>
          </a:prstGeom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/>
          <p:cNvSpPr/>
          <p:nvPr/>
        </p:nvSpPr>
        <p:spPr>
          <a:xfrm>
            <a:off x="3628555" y="228600"/>
            <a:ext cx="414056" cy="19422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399722" y="228600"/>
            <a:ext cx="685800" cy="194225"/>
          </a:xfrm>
          <a:prstGeom prst="rect">
            <a:avLst/>
          </a:prstGeom>
          <a:noFill/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1500"/>
                            </p:stCondLst>
                            <p:childTnLst>
                              <p:par>
                                <p:cTn id="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8" presetID="22" presetClass="exit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6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1" presetClass="exit" presetSubtype="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500"/>
                            </p:stCondLst>
                            <p:childTnLst>
                              <p:par>
                                <p:cTn id="76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1000"/>
                            </p:stCondLst>
                            <p:childTnLst>
                              <p:par>
                                <p:cTn id="82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8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3" grpId="1" animBg="1"/>
      <p:bldP spid="17" grpId="0" animBg="1"/>
      <p:bldP spid="18" grpId="0" animBg="1"/>
      <p:bldP spid="18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24200" y="0"/>
            <a:ext cx="60198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3334872" y="161365"/>
            <a:ext cx="5634316" cy="5548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228600"/>
            <a:r>
              <a:rPr lang="en-US" sz="1500" dirty="0" smtClean="0"/>
              <a:t>Four new features make Advertising Wizard an effective tool for monitoring marketing campaigns. </a:t>
            </a:r>
          </a:p>
          <a:p>
            <a:pPr marL="571500" lvl="1" indent="-342900">
              <a:spcBef>
                <a:spcPts val="800"/>
              </a:spcBef>
              <a:buFont typeface="+mj-lt"/>
              <a:buAutoNum type="arabicPeriod"/>
            </a:pPr>
            <a:r>
              <a:rPr lang="en-US" sz="1500" b="1" dirty="0" smtClean="0"/>
              <a:t>A new reporting capability. </a:t>
            </a:r>
            <a:r>
              <a:rPr lang="en-US" sz="1500" dirty="0" smtClean="0"/>
              <a:t>The program provides the flexibility to adjust a campaign using report results. They can be run daily, weekly, or monthly. </a:t>
            </a:r>
          </a:p>
          <a:p>
            <a:pPr marL="571500" lvl="1" indent="-342900">
              <a:spcBef>
                <a:spcPts val="800"/>
              </a:spcBef>
              <a:buFont typeface="+mj-lt"/>
              <a:buAutoNum type="arabicPeriod"/>
            </a:pPr>
            <a:r>
              <a:rPr lang="en-US" sz="1500" b="1" dirty="0" smtClean="0"/>
              <a:t>User interface that monitors campaigns. </a:t>
            </a:r>
            <a:r>
              <a:rPr lang="en-US" sz="1500" spc="-50" dirty="0" smtClean="0"/>
              <a:t>Advertising Wizard’s user interface allows the user to make changes to the strategy in the middle of a campaign. </a:t>
            </a:r>
          </a:p>
          <a:p>
            <a:pPr marL="571500" lvl="1" indent="-342900">
              <a:spcBef>
                <a:spcPts val="800"/>
              </a:spcBef>
              <a:buFont typeface="+mj-lt"/>
              <a:buAutoNum type="arabicPeriod"/>
            </a:pPr>
            <a:r>
              <a:rPr lang="en-US" sz="1500" b="1" dirty="0" smtClean="0"/>
              <a:t>Quick, searchable references for immediate help. </a:t>
            </a:r>
            <a:r>
              <a:rPr lang="en-US" sz="1500" dirty="0" smtClean="0"/>
              <a:t>Users with little trafficking experience can quickly understand where information is located. </a:t>
            </a:r>
          </a:p>
          <a:p>
            <a:pPr marL="571500" lvl="1" indent="-342900">
              <a:spcBef>
                <a:spcPts val="800"/>
              </a:spcBef>
              <a:buFont typeface="+mj-lt"/>
              <a:buAutoNum type="arabicPeriod"/>
            </a:pPr>
            <a:r>
              <a:rPr lang="en-US" sz="1500" b="1" dirty="0" smtClean="0"/>
              <a:t>Advanced training. </a:t>
            </a:r>
            <a:r>
              <a:rPr lang="en-US" sz="1500" dirty="0" smtClean="0"/>
              <a:t>When a user is ready to use some of the more advanced tools, the support team offers the following advanced training:</a:t>
            </a:r>
          </a:p>
          <a:p>
            <a:pPr marL="1143000" lvl="2" indent="-228600">
              <a:spcBef>
                <a:spcPts val="800"/>
              </a:spcBef>
              <a:buSzPct val="120000"/>
              <a:buFont typeface="Arial" pitchFamily="34" charset="0"/>
              <a:buChar char="•"/>
            </a:pPr>
            <a:r>
              <a:rPr lang="en-US" sz="1500" dirty="0" smtClean="0"/>
              <a:t>Online training classes</a:t>
            </a:r>
          </a:p>
          <a:p>
            <a:pPr marL="1143000" lvl="2" indent="-228600">
              <a:buSzPct val="120000"/>
              <a:buFont typeface="Arial" pitchFamily="34" charset="0"/>
              <a:buChar char="•"/>
            </a:pPr>
            <a:r>
              <a:rPr lang="en-US" sz="1500" dirty="0" smtClean="0"/>
              <a:t>A robust knowledge base for self-training</a:t>
            </a:r>
          </a:p>
          <a:p>
            <a:pPr marL="1143000" lvl="2" indent="-228600">
              <a:buSzPct val="120000"/>
              <a:buFont typeface="Arial" pitchFamily="34" charset="0"/>
              <a:buChar char="•"/>
            </a:pPr>
            <a:r>
              <a:rPr lang="en-US" sz="1500" dirty="0" smtClean="0"/>
              <a:t>Manuals with advanced training</a:t>
            </a:r>
          </a:p>
          <a:p>
            <a:pPr marL="1600200" lvl="3" indent="-228600">
              <a:buSzPct val="80000"/>
              <a:buFont typeface="Courier New" pitchFamily="49" charset="0"/>
              <a:buChar char="o"/>
            </a:pPr>
            <a:r>
              <a:rPr lang="en-US" sz="1500" dirty="0" smtClean="0"/>
              <a:t>Online manuals</a:t>
            </a:r>
          </a:p>
          <a:p>
            <a:pPr marL="1600200" lvl="3" indent="-228600">
              <a:buSzPct val="80000"/>
              <a:buFont typeface="Courier New" pitchFamily="49" charset="0"/>
              <a:buChar char="o"/>
            </a:pPr>
            <a:r>
              <a:rPr lang="en-US" sz="1500" dirty="0" smtClean="0"/>
              <a:t>Printed manuals</a:t>
            </a:r>
          </a:p>
          <a:p>
            <a:pPr>
              <a:spcBef>
                <a:spcPts val="600"/>
              </a:spcBef>
            </a:pPr>
            <a:r>
              <a:rPr lang="en-US" sz="1500" dirty="0" smtClean="0"/>
              <a:t> </a:t>
            </a:r>
          </a:p>
          <a:p>
            <a:pPr>
              <a:lnSpc>
                <a:spcPct val="115000"/>
              </a:lnSpc>
            </a:pPr>
            <a:endParaRPr lang="en-US" sz="1500" dirty="0" smtClean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cxnSp>
        <p:nvCxnSpPr>
          <p:cNvPr id="7" name="Straight Connector 6"/>
          <p:cNvCxnSpPr/>
          <p:nvPr/>
        </p:nvCxnSpPr>
        <p:spPr>
          <a:xfrm rot="5400000">
            <a:off x="552450" y="2571552"/>
            <a:ext cx="5143500" cy="15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0" name="TextBox 9"/>
          <p:cNvSpPr txBox="1"/>
          <p:nvPr/>
        </p:nvSpPr>
        <p:spPr>
          <a:xfrm>
            <a:off x="185350" y="894042"/>
            <a:ext cx="2907475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5425" lvl="0" indent="-2254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 smtClean="0"/>
              <a:t>Use bullets, numbers, or ordinals. </a:t>
            </a:r>
          </a:p>
          <a:p>
            <a:pPr marL="225425" lvl="0" indent="-2254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 smtClean="0"/>
              <a:t>Use filled circles, not fancy bullets. </a:t>
            </a:r>
          </a:p>
          <a:p>
            <a:pPr marL="225425" lvl="0" indent="-2254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 smtClean="0"/>
              <a:t>For lists within lists, use hollow circles. </a:t>
            </a:r>
          </a:p>
          <a:p>
            <a:pPr marL="225425" lvl="0" indent="-2254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 smtClean="0"/>
              <a:t>Indent the items for second and third lists. </a:t>
            </a:r>
          </a:p>
          <a:p>
            <a:pPr marL="225425" lvl="0" indent="-2254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 smtClean="0"/>
              <a:t>Break with white space before and after longer items. </a:t>
            </a:r>
          </a:p>
          <a:p>
            <a:pPr marL="225425" lvl="0" indent="-2254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 smtClean="0"/>
              <a:t>Bold a key term or phrase. </a:t>
            </a:r>
          </a:p>
          <a:p>
            <a:pPr marL="225425" lvl="0" indent="-225425">
              <a:spcBef>
                <a:spcPts val="600"/>
              </a:spcBef>
              <a:buFont typeface="Arial" panose="020B0604020202020204" pitchFamily="34" charset="0"/>
              <a:buChar char="•"/>
            </a:pPr>
            <a:r>
              <a:rPr lang="en-US" sz="1600" dirty="0" smtClean="0"/>
              <a:t>Keep the bullet or number one or two spaces from the  text. </a:t>
            </a:r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3182471" y="880786"/>
            <a:ext cx="457201" cy="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3787588" y="3987739"/>
            <a:ext cx="457201" cy="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785617" y="4225081"/>
            <a:ext cx="457201" cy="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3773248" y="4456705"/>
            <a:ext cx="457201" cy="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>
            <a:off x="4230446" y="4743857"/>
            <a:ext cx="457201" cy="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4228475" y="4948925"/>
            <a:ext cx="457201" cy="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3523129" y="742954"/>
            <a:ext cx="457201" cy="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>
            <a:off x="3514165" y="1519522"/>
            <a:ext cx="457201" cy="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>
            <a:off x="3505201" y="2305504"/>
            <a:ext cx="457201" cy="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>
            <a:off x="3505200" y="3086776"/>
            <a:ext cx="457201" cy="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>
            <a:off x="4289612" y="551334"/>
            <a:ext cx="515470" cy="2353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5" name="Straight Arrow Connector 24"/>
          <p:cNvCxnSpPr/>
          <p:nvPr/>
        </p:nvCxnSpPr>
        <p:spPr>
          <a:xfrm>
            <a:off x="4320988" y="1357486"/>
            <a:ext cx="515470" cy="2353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>
            <a:off x="4320989" y="2150862"/>
            <a:ext cx="515470" cy="2353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/>
          <p:nvPr/>
        </p:nvCxnSpPr>
        <p:spPr>
          <a:xfrm>
            <a:off x="4320989" y="2889104"/>
            <a:ext cx="515470" cy="23532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/>
          <p:nvPr/>
        </p:nvCxnSpPr>
        <p:spPr>
          <a:xfrm rot="5400000">
            <a:off x="3722930" y="668435"/>
            <a:ext cx="359711" cy="448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rot="5400000">
            <a:off x="4335221" y="3776734"/>
            <a:ext cx="359711" cy="448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/>
          <p:nvPr/>
        </p:nvCxnSpPr>
        <p:spPr>
          <a:xfrm rot="5400000">
            <a:off x="4781668" y="4497213"/>
            <a:ext cx="359711" cy="448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29" name="Content Placeholder 2"/>
          <p:cNvSpPr txBox="1">
            <a:spLocks/>
          </p:cNvSpPr>
          <p:nvPr/>
        </p:nvSpPr>
        <p:spPr>
          <a:xfrm>
            <a:off x="0" y="0"/>
            <a:ext cx="31242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sz="2200" spc="-50" dirty="0" smtClean="0">
                <a:solidFill>
                  <a:srgbClr val="B85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  <a:t>Format Lists to </a:t>
            </a:r>
            <a:br>
              <a:rPr lang="en-US" sz="2200" spc="-50" dirty="0" smtClean="0">
                <a:solidFill>
                  <a:srgbClr val="B85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</a:br>
            <a:r>
              <a:rPr lang="en-US" sz="2200" spc="-50" dirty="0" smtClean="0">
                <a:solidFill>
                  <a:srgbClr val="B85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  <a:t>Make Them Clear</a:t>
            </a:r>
            <a:endParaRPr lang="en-US" sz="2200" spc="-50" dirty="0">
              <a:solidFill>
                <a:srgbClr val="B85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ea typeface="+mj-ea"/>
              <a:cs typeface="+mj-cs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000"/>
                            </p:stCondLst>
                            <p:childTnLst>
                              <p:par>
                                <p:cTn id="3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1500"/>
                            </p:stCondLst>
                            <p:childTnLst>
                              <p:par>
                                <p:cTn id="3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4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500"/>
                            </p:stCondLst>
                            <p:childTnLst>
                              <p:par>
                                <p:cTn id="5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500"/>
                            </p:stCondLst>
                            <p:childTnLst>
                              <p:par>
                                <p:cTn id="7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1000"/>
                            </p:stCondLst>
                            <p:childTnLst>
                              <p:par>
                                <p:cTn id="7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1500"/>
                            </p:stCondLst>
                            <p:childTnLst>
                              <p:par>
                                <p:cTn id="8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500"/>
                            </p:stCondLst>
                            <p:childTnLst>
                              <p:par>
                                <p:cTn id="9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1500"/>
                            </p:stCondLst>
                            <p:childTnLst>
                              <p:par>
                                <p:cTn id="10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2000"/>
                            </p:stCondLst>
                            <p:childTnLst>
                              <p:par>
                                <p:cTn id="10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0" fill="hold">
                            <p:stCondLst>
                              <p:cond delay="2500"/>
                            </p:stCondLst>
                            <p:childTnLst>
                              <p:par>
                                <p:cTn id="11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9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2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5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2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1000"/>
                            </p:stCondLst>
                            <p:childTnLst>
                              <p:par>
                                <p:cTn id="13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1500"/>
                            </p:stCondLst>
                            <p:childTnLst>
                              <p:par>
                                <p:cTn id="13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2000"/>
                            </p:stCondLst>
                            <p:childTnLst>
                              <p:par>
                                <p:cTn id="1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2500"/>
                            </p:stCondLst>
                            <p:childTnLst>
                              <p:par>
                                <p:cTn id="147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0" fill="hold">
                      <p:stCondLst>
                        <p:cond delay="indefinite"/>
                      </p:stCondLst>
                      <p:childTnLst>
                        <p:par>
                          <p:cTn id="151" fill="hold">
                            <p:stCondLst>
                              <p:cond delay="0"/>
                            </p:stCondLst>
                            <p:childTnLst>
                              <p:par>
                                <p:cTn id="152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8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5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1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500"/>
                            </p:stCondLst>
                            <p:childTnLst>
                              <p:par>
                                <p:cTn id="16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7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8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1000"/>
                            </p:stCondLst>
                            <p:childTnLst>
                              <p:par>
                                <p:cTn id="17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1500"/>
                            </p:stCondLst>
                            <p:childTnLst>
                              <p:par>
                                <p:cTn id="17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8" fill="hold">
                            <p:stCondLst>
                              <p:cond delay="2000"/>
                            </p:stCondLst>
                            <p:childTnLst>
                              <p:par>
                                <p:cTn id="17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42130" y="-17804"/>
            <a:ext cx="60198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>
            <a:off x="552450" y="2571552"/>
            <a:ext cx="5143500" cy="15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334872" y="514349"/>
            <a:ext cx="5634316" cy="2005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consultant performed three actions:</a:t>
            </a:r>
          </a:p>
          <a:p>
            <a:pPr marL="457200" indent="-228600">
              <a:spcBef>
                <a:spcPct val="50000"/>
              </a:spcBef>
              <a:buFontTx/>
              <a:buAutoNum type="arabicPeriod"/>
            </a:pPr>
            <a:r>
              <a:rPr lang="en-US" dirty="0" smtClean="0"/>
              <a:t>She presented documentation with the software.</a:t>
            </a:r>
          </a:p>
          <a:p>
            <a:pPr marL="457200" indent="-228600">
              <a:spcBef>
                <a:spcPct val="50000"/>
              </a:spcBef>
              <a:buFontTx/>
              <a:buAutoNum type="arabicPeriod"/>
            </a:pPr>
            <a:r>
              <a:rPr lang="en-US" dirty="0" smtClean="0"/>
              <a:t>She explained recommendations for the sales force.</a:t>
            </a:r>
          </a:p>
          <a:p>
            <a:pPr marL="457200" indent="-228600">
              <a:spcBef>
                <a:spcPct val="50000"/>
              </a:spcBef>
              <a:buFontTx/>
              <a:buAutoNum type="arabicPeriod"/>
            </a:pPr>
            <a:r>
              <a:rPr lang="en-US" dirty="0" smtClean="0"/>
              <a:t>She introduced a program based on the software.</a:t>
            </a:r>
          </a:p>
          <a:p>
            <a:pPr>
              <a:lnSpc>
                <a:spcPct val="115000"/>
              </a:lnSpc>
            </a:pPr>
            <a:endParaRPr lang="en-US" sz="2200" dirty="0" smtClean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5350" y="894042"/>
            <a:ext cx="2907475" cy="32624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033463" marR="0" lvl="0" indent="-1033463">
              <a:spcBef>
                <a:spcPts val="600"/>
              </a:spcBef>
              <a:spcAft>
                <a:spcPts val="0"/>
              </a:spcAft>
            </a:pPr>
            <a:r>
              <a:rPr lang="en-US" sz="1600" dirty="0" smtClean="0"/>
              <a:t>Format 1: Complete sentences</a:t>
            </a:r>
          </a:p>
          <a:p>
            <a:pPr lvl="1" indent="-2286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600" dirty="0" smtClean="0"/>
              <a:t>Make all items complete sentences.</a:t>
            </a:r>
          </a:p>
          <a:p>
            <a:pPr lvl="1" indent="-2286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600" dirty="0" smtClean="0"/>
              <a:t>Check for subjects and verbs.</a:t>
            </a:r>
          </a:p>
          <a:p>
            <a:pPr lvl="1" indent="-2286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600" dirty="0" smtClean="0"/>
              <a:t>Use a colon at the end of the introduction.</a:t>
            </a:r>
          </a:p>
          <a:p>
            <a:pPr lvl="1" indent="-2286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600" dirty="0" smtClean="0"/>
              <a:t>Capitalize first words.</a:t>
            </a:r>
          </a:p>
          <a:p>
            <a:pPr lvl="1" indent="-2286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600" dirty="0" smtClean="0"/>
              <a:t>Use periods at the ends of items.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</a:pPr>
            <a:endParaRPr lang="en-US" sz="1600" dirty="0" smtClean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3426363" y="514349"/>
            <a:ext cx="5351928" cy="119069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dirty="0" smtClean="0"/>
              <a:t>Acceptable punctuation for numbered and bulleted lists</a:t>
            </a:r>
            <a:endParaRPr lang="en-US" dirty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0" y="0"/>
            <a:ext cx="31242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sz="2200" spc="-50" dirty="0" smtClean="0">
                <a:solidFill>
                  <a:srgbClr val="B85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  <a:t>Use Correct </a:t>
            </a:r>
            <a:br>
              <a:rPr lang="en-US" sz="2200" spc="-50" dirty="0" smtClean="0">
                <a:solidFill>
                  <a:srgbClr val="B85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</a:br>
            <a:r>
              <a:rPr lang="en-US" sz="2200" spc="-50" dirty="0" smtClean="0">
                <a:solidFill>
                  <a:srgbClr val="B85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  <a:t>List Punctuation</a:t>
            </a:r>
            <a:endParaRPr lang="en-US" sz="2200" spc="-50" dirty="0">
              <a:solidFill>
                <a:srgbClr val="B85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ea typeface="+mj-ea"/>
              <a:cs typeface="+mj-cs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3715759" y="513753"/>
            <a:ext cx="208429" cy="4849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3647219" y="1515838"/>
            <a:ext cx="231518" cy="133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3803641" y="2032000"/>
            <a:ext cx="124888" cy="38285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4736608" y="513753"/>
            <a:ext cx="246901" cy="5410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 flipV="1">
            <a:off x="4736799" y="1613512"/>
            <a:ext cx="492247" cy="1209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4766521" y="2030349"/>
            <a:ext cx="216987" cy="3675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" name="TextBox 2"/>
          <p:cNvSpPr txBox="1"/>
          <p:nvPr/>
        </p:nvSpPr>
        <p:spPr>
          <a:xfrm>
            <a:off x="3154781" y="252943"/>
            <a:ext cx="9848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Subject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700635" y="252943"/>
            <a:ext cx="9848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Verb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>
            <a:off x="3493363" y="2389519"/>
            <a:ext cx="9848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Subject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125518" y="1590022"/>
            <a:ext cx="9848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Subject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4736608" y="2384669"/>
            <a:ext cx="9848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Verb</a:t>
            </a:r>
            <a:endParaRPr lang="en-US" sz="1600" dirty="0">
              <a:solidFill>
                <a:srgbClr val="FF0000"/>
              </a:solidFill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5167154" y="1570423"/>
            <a:ext cx="9848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solidFill>
                  <a:srgbClr val="FF0000"/>
                </a:solidFill>
              </a:rPr>
              <a:t>Verb</a:t>
            </a:r>
            <a:endParaRPr lang="en-US" sz="1600" dirty="0">
              <a:solidFill>
                <a:srgbClr val="FF0000"/>
              </a:solidFill>
            </a:endParaRPr>
          </a:p>
        </p:txBody>
      </p:sp>
      <p:cxnSp>
        <p:nvCxnSpPr>
          <p:cNvPr id="44" name="Straight Arrow Connector 43"/>
          <p:cNvCxnSpPr/>
          <p:nvPr/>
        </p:nvCxnSpPr>
        <p:spPr>
          <a:xfrm flipH="1">
            <a:off x="7170215" y="87415"/>
            <a:ext cx="246901" cy="5410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5" name="Straight Arrow Connector 44"/>
          <p:cNvCxnSpPr/>
          <p:nvPr/>
        </p:nvCxnSpPr>
        <p:spPr>
          <a:xfrm flipH="1">
            <a:off x="8456010" y="577811"/>
            <a:ext cx="246901" cy="5410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6" name="Straight Arrow Connector 45"/>
          <p:cNvCxnSpPr/>
          <p:nvPr/>
        </p:nvCxnSpPr>
        <p:spPr>
          <a:xfrm flipH="1" flipV="1">
            <a:off x="8684129" y="1584087"/>
            <a:ext cx="492247" cy="1209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/>
          <p:nvPr/>
        </p:nvCxnSpPr>
        <p:spPr>
          <a:xfrm flipH="1" flipV="1">
            <a:off x="8485924" y="2017097"/>
            <a:ext cx="216987" cy="3675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00"/>
                            </p:stCondLst>
                            <p:childTnLst>
                              <p:par>
                                <p:cTn id="5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9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7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8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2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3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4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7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9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1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2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4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6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1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4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8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500"/>
                            </p:stCondLst>
                            <p:childTnLst>
                              <p:par>
                                <p:cTn id="14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7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8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5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8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00"/>
                            </p:stCondLst>
                            <p:childTnLst>
                              <p:par>
                                <p:cTn id="17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6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2" grpId="0" build="p"/>
      <p:bldP spid="3" grpId="0"/>
      <p:bldP spid="3" grpId="1"/>
      <p:bldP spid="24" grpId="0"/>
      <p:bldP spid="24" grpId="1"/>
      <p:bldP spid="32" grpId="0"/>
      <p:bldP spid="32" grpId="1"/>
      <p:bldP spid="33" grpId="0"/>
      <p:bldP spid="33" grpId="1"/>
      <p:bldP spid="35" grpId="0"/>
      <p:bldP spid="35" grpId="1"/>
      <p:bldP spid="37" grpId="0"/>
      <p:bldP spid="37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24200" y="0"/>
            <a:ext cx="60198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>
            <a:off x="552450" y="2571552"/>
            <a:ext cx="5143500" cy="15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334872" y="514349"/>
            <a:ext cx="5634316" cy="2005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consultant performed three actions:</a:t>
            </a:r>
          </a:p>
          <a:p>
            <a:pPr marL="457200" indent="-228600">
              <a:spcBef>
                <a:spcPct val="50000"/>
              </a:spcBef>
              <a:buFontTx/>
              <a:buAutoNum type="arabicPeriod"/>
            </a:pPr>
            <a:r>
              <a:rPr lang="en-US" dirty="0" smtClean="0"/>
              <a:t>Presented documentation with the software</a:t>
            </a:r>
          </a:p>
          <a:p>
            <a:pPr marL="457200" indent="-228600">
              <a:spcBef>
                <a:spcPct val="50000"/>
              </a:spcBef>
              <a:buFontTx/>
              <a:buAutoNum type="arabicPeriod"/>
            </a:pPr>
            <a:r>
              <a:rPr lang="en-US" dirty="0" smtClean="0"/>
              <a:t>Explained recommendations for the sales force</a:t>
            </a:r>
          </a:p>
          <a:p>
            <a:pPr marL="457200" indent="-228600">
              <a:spcBef>
                <a:spcPct val="50000"/>
              </a:spcBef>
              <a:buFontTx/>
              <a:buAutoNum type="arabicPeriod"/>
            </a:pPr>
            <a:r>
              <a:rPr lang="en-US" dirty="0" smtClean="0"/>
              <a:t>Introduced a program based on the software</a:t>
            </a:r>
          </a:p>
          <a:p>
            <a:pPr>
              <a:lnSpc>
                <a:spcPct val="115000"/>
              </a:lnSpc>
            </a:pPr>
            <a:endParaRPr lang="en-US" sz="2200" dirty="0" smtClean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85350" y="894042"/>
            <a:ext cx="2907475" cy="26930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marR="0" lvl="0" indent="-342900">
              <a:spcBef>
                <a:spcPts val="600"/>
              </a:spcBef>
              <a:spcAft>
                <a:spcPts val="0"/>
              </a:spcAft>
            </a:pPr>
            <a:r>
              <a:rPr lang="en-US" sz="1600" dirty="0" smtClean="0"/>
              <a:t>Format 2: Topics</a:t>
            </a:r>
          </a:p>
          <a:p>
            <a:pPr lvl="1" indent="-2286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600" dirty="0" smtClean="0"/>
              <a:t>Make none of the items complete sentences.</a:t>
            </a:r>
          </a:p>
          <a:p>
            <a:pPr lvl="1" indent="-2286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600" dirty="0" smtClean="0"/>
              <a:t>Use a colon at the end of the introduction.</a:t>
            </a:r>
          </a:p>
          <a:p>
            <a:pPr lvl="1" indent="-2286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600" dirty="0" smtClean="0"/>
              <a:t>Capitalize the first words.</a:t>
            </a:r>
          </a:p>
          <a:p>
            <a:pPr lvl="1" indent="-2286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600" dirty="0" smtClean="0"/>
              <a:t>Use no punctuation at the ends of the items.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</a:pPr>
            <a:endParaRPr lang="en-US" sz="1600" dirty="0" smtClean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0" y="0"/>
            <a:ext cx="31242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sz="2200" spc="-50" dirty="0" smtClean="0">
                <a:solidFill>
                  <a:srgbClr val="B85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  <a:t>Use Correct </a:t>
            </a:r>
            <a:br>
              <a:rPr lang="en-US" sz="2200" spc="-50" dirty="0" smtClean="0">
                <a:solidFill>
                  <a:srgbClr val="B85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</a:br>
            <a:r>
              <a:rPr lang="en-US" sz="2200" spc="-50" dirty="0" smtClean="0">
                <a:solidFill>
                  <a:srgbClr val="B85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  <a:t>List Punctuation</a:t>
            </a:r>
            <a:endParaRPr lang="en-US" sz="2200" spc="-50" dirty="0">
              <a:solidFill>
                <a:srgbClr val="B85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ea typeface="+mj-ea"/>
              <a:cs typeface="+mj-cs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7170215" y="87415"/>
            <a:ext cx="246901" cy="5410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711397" y="513753"/>
            <a:ext cx="208429" cy="4849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3642857" y="1515838"/>
            <a:ext cx="231518" cy="133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773878" y="2032000"/>
            <a:ext cx="124888" cy="38285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8024209" y="530687"/>
            <a:ext cx="246901" cy="5410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8311597" y="1553897"/>
            <a:ext cx="492247" cy="1209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8096458" y="2003841"/>
            <a:ext cx="216987" cy="3675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diagBrick">
          <a:fgClr>
            <a:schemeClr val="accent5">
              <a:lumMod val="20000"/>
              <a:lumOff val="80000"/>
            </a:schemeClr>
          </a:fgClr>
          <a:bgClr>
            <a:schemeClr val="accent5">
              <a:lumMod val="40000"/>
              <a:lumOff val="60000"/>
            </a:schemeClr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24200" y="0"/>
            <a:ext cx="60198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>
            <a:off x="552450" y="2571552"/>
            <a:ext cx="5143500" cy="15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334872" y="514349"/>
            <a:ext cx="5634316" cy="2005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The consultant</a:t>
            </a:r>
          </a:p>
          <a:p>
            <a:pPr marL="457200" indent="-228600">
              <a:spcBef>
                <a:spcPct val="50000"/>
              </a:spcBef>
              <a:buFontTx/>
              <a:buAutoNum type="arabicPeriod"/>
            </a:pPr>
            <a:r>
              <a:rPr lang="en-US" dirty="0" smtClean="0"/>
              <a:t>presented documentation with the software</a:t>
            </a:r>
          </a:p>
          <a:p>
            <a:pPr marL="457200" indent="-228600">
              <a:spcBef>
                <a:spcPct val="50000"/>
              </a:spcBef>
              <a:buFontTx/>
              <a:buAutoNum type="arabicPeriod"/>
            </a:pPr>
            <a:r>
              <a:rPr lang="en-US" dirty="0" smtClean="0"/>
              <a:t>explained recommendations for the sales force</a:t>
            </a:r>
          </a:p>
          <a:p>
            <a:pPr marL="457200" indent="-228600">
              <a:spcBef>
                <a:spcPct val="50000"/>
              </a:spcBef>
              <a:buFontTx/>
              <a:buAutoNum type="arabicPeriod"/>
            </a:pPr>
            <a:r>
              <a:rPr lang="en-US" dirty="0" smtClean="0"/>
              <a:t>introduced a program based on the software</a:t>
            </a:r>
          </a:p>
          <a:p>
            <a:pPr>
              <a:lnSpc>
                <a:spcPct val="115000"/>
              </a:lnSpc>
            </a:pPr>
            <a:endParaRPr lang="en-US" sz="2200" dirty="0" smtClean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894042"/>
            <a:ext cx="3092825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973138" marR="0" lvl="0" indent="-973138">
              <a:spcBef>
                <a:spcPts val="600"/>
              </a:spcBef>
              <a:spcAft>
                <a:spcPts val="0"/>
              </a:spcAft>
            </a:pPr>
            <a:r>
              <a:rPr lang="en-US" sz="1600" dirty="0" smtClean="0"/>
              <a:t>  Format 3: Topics flowing like a sentence</a:t>
            </a:r>
          </a:p>
          <a:p>
            <a:pPr lvl="1" indent="-2286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600" dirty="0" smtClean="0"/>
              <a:t>Make none of the items complete sentences.</a:t>
            </a:r>
          </a:p>
          <a:p>
            <a:pPr lvl="1" indent="-2286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600" dirty="0" smtClean="0"/>
              <a:t>Use no colon at the end of the introduction.</a:t>
            </a:r>
          </a:p>
          <a:p>
            <a:pPr lvl="1" indent="-2286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600" dirty="0" smtClean="0"/>
              <a:t>Do not capitalize the first words.</a:t>
            </a:r>
          </a:p>
          <a:p>
            <a:pPr lvl="1" indent="-228600">
              <a:spcBef>
                <a:spcPts val="600"/>
              </a:spcBef>
              <a:buFont typeface="Arial" pitchFamily="34" charset="0"/>
              <a:buChar char="•"/>
            </a:pPr>
            <a:r>
              <a:rPr lang="en-US" sz="1600" dirty="0" smtClean="0"/>
              <a:t>Use no punctuation at the ends of the items.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</a:pPr>
            <a:endParaRPr lang="en-US" sz="1600" dirty="0" smtClean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0" y="0"/>
            <a:ext cx="31242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sz="2200" spc="-50" dirty="0" smtClean="0">
                <a:solidFill>
                  <a:srgbClr val="B85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  <a:t>Use Correct </a:t>
            </a:r>
            <a:br>
              <a:rPr lang="en-US" sz="2200" spc="-50" dirty="0" smtClean="0">
                <a:solidFill>
                  <a:srgbClr val="B85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</a:br>
            <a:r>
              <a:rPr lang="en-US" sz="2200" spc="-50" dirty="0" smtClean="0">
                <a:solidFill>
                  <a:srgbClr val="B85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  <a:t>List Punctuation</a:t>
            </a:r>
            <a:endParaRPr lang="en-US" sz="2200" spc="-50" dirty="0">
              <a:solidFill>
                <a:srgbClr val="B85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ea typeface="+mj-ea"/>
              <a:cs typeface="+mj-cs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4850348" y="90419"/>
            <a:ext cx="246901" cy="5410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711397" y="513753"/>
            <a:ext cx="208429" cy="4849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3642857" y="1549706"/>
            <a:ext cx="231518" cy="133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773878" y="2032000"/>
            <a:ext cx="124888" cy="38285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8024209" y="530687"/>
            <a:ext cx="246901" cy="5410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8311597" y="1553897"/>
            <a:ext cx="492247" cy="1209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8096458" y="2003841"/>
            <a:ext cx="216987" cy="3675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000"/>
                            </p:stCondLst>
                            <p:childTnLst>
                              <p:par>
                                <p:cTn id="4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24200" y="0"/>
            <a:ext cx="6019800" cy="51435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 rot="5400000">
            <a:off x="552450" y="2571552"/>
            <a:ext cx="5143500" cy="1588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3334872" y="88088"/>
            <a:ext cx="5634316" cy="4821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>
                <a:solidFill>
                  <a:srgbClr val="C00000"/>
                </a:solidFill>
              </a:rPr>
              <a:t>List with commas at the ends of the lines</a:t>
            </a:r>
          </a:p>
          <a:p>
            <a:endParaRPr lang="en-US" sz="1000" dirty="0"/>
          </a:p>
          <a:p>
            <a:r>
              <a:rPr lang="en-US" dirty="0" smtClean="0"/>
              <a:t>The consultant</a:t>
            </a:r>
          </a:p>
          <a:p>
            <a:pPr marL="457200" indent="-228600">
              <a:spcBef>
                <a:spcPct val="50000"/>
              </a:spcBef>
              <a:buFontTx/>
              <a:buAutoNum type="arabicPeriod"/>
            </a:pPr>
            <a:r>
              <a:rPr lang="en-US" dirty="0" smtClean="0"/>
              <a:t>Presented documentation with the software,</a:t>
            </a:r>
          </a:p>
          <a:p>
            <a:pPr marL="457200" indent="-228600">
              <a:spcBef>
                <a:spcPct val="50000"/>
              </a:spcBef>
              <a:buFontTx/>
              <a:buAutoNum type="arabicPeriod"/>
            </a:pPr>
            <a:r>
              <a:rPr lang="en-US" dirty="0" smtClean="0"/>
              <a:t>Explained recommendations for the sales force, and</a:t>
            </a:r>
          </a:p>
          <a:p>
            <a:pPr marL="457200" indent="-228600">
              <a:spcBef>
                <a:spcPct val="50000"/>
              </a:spcBef>
              <a:buFontTx/>
              <a:buAutoNum type="arabicPeriod"/>
            </a:pPr>
            <a:r>
              <a:rPr lang="en-US" dirty="0" smtClean="0"/>
              <a:t>Introduced a program based on the software.</a:t>
            </a:r>
          </a:p>
          <a:p>
            <a:endParaRPr lang="en-US" sz="1000" dirty="0" smtClean="0"/>
          </a:p>
          <a:p>
            <a:endParaRPr lang="en-US" dirty="0" smtClean="0">
              <a:solidFill>
                <a:srgbClr val="C00000"/>
              </a:solidFill>
            </a:endParaRPr>
          </a:p>
          <a:p>
            <a:r>
              <a:rPr lang="en-US" dirty="0" smtClean="0">
                <a:solidFill>
                  <a:srgbClr val="C00000"/>
                </a:solidFill>
              </a:rPr>
              <a:t>List </a:t>
            </a:r>
            <a:r>
              <a:rPr lang="en-US" dirty="0">
                <a:solidFill>
                  <a:srgbClr val="C00000"/>
                </a:solidFill>
              </a:rPr>
              <a:t>with semicolons at the ends of the lines</a:t>
            </a:r>
          </a:p>
          <a:p>
            <a:endParaRPr lang="en-US" sz="1000" dirty="0"/>
          </a:p>
          <a:p>
            <a:r>
              <a:rPr lang="en-US" dirty="0" smtClean="0"/>
              <a:t>The </a:t>
            </a:r>
            <a:r>
              <a:rPr lang="en-US" dirty="0"/>
              <a:t>consultant</a:t>
            </a:r>
          </a:p>
          <a:p>
            <a:pPr marL="457200" indent="-228600">
              <a:spcBef>
                <a:spcPct val="50000"/>
              </a:spcBef>
              <a:buFontTx/>
              <a:buAutoNum type="arabicPeriod"/>
            </a:pPr>
            <a:r>
              <a:rPr lang="en-US" dirty="0"/>
              <a:t>Presented documentation with the </a:t>
            </a:r>
            <a:r>
              <a:rPr lang="en-US" dirty="0" smtClean="0"/>
              <a:t>software;</a:t>
            </a:r>
            <a:endParaRPr lang="en-US" dirty="0"/>
          </a:p>
          <a:p>
            <a:pPr marL="457200" indent="-228600">
              <a:spcBef>
                <a:spcPct val="50000"/>
              </a:spcBef>
              <a:buFontTx/>
              <a:buAutoNum type="arabicPeriod"/>
            </a:pPr>
            <a:r>
              <a:rPr lang="en-US" dirty="0"/>
              <a:t>Explained recommendations for the sales </a:t>
            </a:r>
            <a:r>
              <a:rPr lang="en-US" dirty="0" smtClean="0"/>
              <a:t>force; </a:t>
            </a:r>
            <a:endParaRPr lang="en-US" dirty="0"/>
          </a:p>
          <a:p>
            <a:pPr marL="457200" indent="-228600">
              <a:spcBef>
                <a:spcPct val="50000"/>
              </a:spcBef>
              <a:buFontTx/>
              <a:buAutoNum type="arabicPeriod"/>
            </a:pPr>
            <a:r>
              <a:rPr lang="en-US" dirty="0"/>
              <a:t>Introduced a program based on the software.</a:t>
            </a:r>
          </a:p>
          <a:p>
            <a:pPr>
              <a:lnSpc>
                <a:spcPct val="115000"/>
              </a:lnSpc>
            </a:pPr>
            <a:endParaRPr lang="en-US" sz="2200" dirty="0" smtClean="0">
              <a:solidFill>
                <a:srgbClr val="000000"/>
              </a:solidFill>
              <a:ea typeface="Calibri"/>
              <a:cs typeface="Times New Roman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-206061" y="807914"/>
            <a:ext cx="3302762" cy="44165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62063" marR="0" lvl="0" indent="-1262063">
              <a:spcBef>
                <a:spcPts val="600"/>
              </a:spcBef>
              <a:spcAft>
                <a:spcPts val="0"/>
              </a:spcAft>
            </a:pPr>
            <a:r>
              <a:rPr lang="en-US" sz="1600" dirty="0" smtClean="0"/>
              <a:t>   Format 4: Make the list a sentence</a:t>
            </a:r>
          </a:p>
          <a:p>
            <a:pPr lvl="1" indent="-228600">
              <a:spcBef>
                <a:spcPts val="400"/>
              </a:spcBef>
              <a:buFont typeface="Arial" pitchFamily="34" charset="0"/>
              <a:buChar char="•"/>
            </a:pPr>
            <a:r>
              <a:rPr lang="en-US" sz="1600" dirty="0" smtClean="0"/>
              <a:t>Make no single items sentences.</a:t>
            </a:r>
          </a:p>
          <a:p>
            <a:pPr lvl="1" indent="-228600">
              <a:spcBef>
                <a:spcPts val="400"/>
              </a:spcBef>
              <a:buFont typeface="Arial" pitchFamily="34" charset="0"/>
              <a:buChar char="•"/>
            </a:pPr>
            <a:r>
              <a:rPr lang="en-US" sz="1600" dirty="0" smtClean="0"/>
              <a:t>Use no colon at the end of the introduction.</a:t>
            </a:r>
          </a:p>
          <a:p>
            <a:pPr lvl="1" indent="-228600">
              <a:spcBef>
                <a:spcPts val="400"/>
              </a:spcBef>
              <a:buFont typeface="Arial" pitchFamily="34" charset="0"/>
              <a:buChar char="•"/>
            </a:pPr>
            <a:r>
              <a:rPr lang="en-US" sz="1600" dirty="0" smtClean="0"/>
              <a:t>Choose whether to capitalize the first words.</a:t>
            </a:r>
          </a:p>
          <a:p>
            <a:pPr lvl="1" indent="-228600">
              <a:spcBef>
                <a:spcPts val="400"/>
              </a:spcBef>
              <a:buFont typeface="Arial" pitchFamily="34" charset="0"/>
              <a:buChar char="•"/>
            </a:pPr>
            <a:r>
              <a:rPr lang="en-US" sz="1600" dirty="0" smtClean="0"/>
              <a:t>Put commas or semicolons at the ends of items except the last item.</a:t>
            </a:r>
          </a:p>
          <a:p>
            <a:pPr lvl="1" indent="-228600">
              <a:spcBef>
                <a:spcPts val="400"/>
              </a:spcBef>
              <a:buFont typeface="Arial" pitchFamily="34" charset="0"/>
              <a:buChar char="•"/>
            </a:pPr>
            <a:r>
              <a:rPr lang="en-US" sz="1600" dirty="0" smtClean="0"/>
              <a:t>Put “and” in the next-to-the-last item if you are using commas. Do not put “and” there if you are using semicolons.</a:t>
            </a:r>
          </a:p>
          <a:p>
            <a:pPr lvl="1" indent="-228600">
              <a:spcBef>
                <a:spcPts val="400"/>
              </a:spcBef>
              <a:buFont typeface="Arial" pitchFamily="34" charset="0"/>
              <a:buChar char="•"/>
            </a:pPr>
            <a:r>
              <a:rPr lang="en-US" sz="1600" dirty="0" smtClean="0"/>
              <a:t>Put a period at the end of the last item.</a:t>
            </a:r>
          </a:p>
          <a:p>
            <a:pPr marL="342900" marR="0" lvl="0" indent="-342900">
              <a:spcBef>
                <a:spcPts val="600"/>
              </a:spcBef>
              <a:spcAft>
                <a:spcPts val="0"/>
              </a:spcAft>
            </a:pPr>
            <a:endParaRPr lang="en-US" sz="1600" dirty="0" smtClean="0"/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0" y="0"/>
            <a:ext cx="3124200" cy="45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algn="ctr">
              <a:spcBef>
                <a:spcPct val="20000"/>
              </a:spcBef>
              <a:defRPr/>
            </a:pPr>
            <a:r>
              <a:rPr lang="en-US" sz="2200" spc="-50" dirty="0" smtClean="0">
                <a:solidFill>
                  <a:srgbClr val="B85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  <a:t>Use Correct </a:t>
            </a:r>
            <a:br>
              <a:rPr lang="en-US" sz="2200" spc="-50" dirty="0" smtClean="0">
                <a:solidFill>
                  <a:srgbClr val="B85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</a:br>
            <a:r>
              <a:rPr lang="en-US" sz="2200" spc="-50" dirty="0" smtClean="0">
                <a:solidFill>
                  <a:srgbClr val="B859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itchFamily="18" charset="0"/>
                <a:ea typeface="+mj-ea"/>
                <a:cs typeface="+mj-cs"/>
              </a:rPr>
              <a:t>List Punctuation</a:t>
            </a:r>
            <a:endParaRPr lang="en-US" sz="2200" spc="-50" dirty="0">
              <a:solidFill>
                <a:srgbClr val="B859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itchFamily="18" charset="0"/>
              <a:ea typeface="+mj-ea"/>
              <a:cs typeface="+mj-cs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4834129" y="457200"/>
            <a:ext cx="408432" cy="23622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3711397" y="513753"/>
            <a:ext cx="208429" cy="4849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V="1">
            <a:off x="3642857" y="1549706"/>
            <a:ext cx="231518" cy="133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773878" y="2032000"/>
            <a:ext cx="124888" cy="382855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 flipH="1">
            <a:off x="8039449" y="568787"/>
            <a:ext cx="246901" cy="5410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 flipH="1" flipV="1">
            <a:off x="8320085" y="1636986"/>
            <a:ext cx="333529" cy="25985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/>
          <p:nvPr/>
        </p:nvCxnSpPr>
        <p:spPr>
          <a:xfrm flipH="1" flipV="1">
            <a:off x="8088838" y="2034321"/>
            <a:ext cx="216987" cy="3675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 flipH="1">
            <a:off x="4834129" y="2830582"/>
            <a:ext cx="408432" cy="231349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/>
          <p:nvPr/>
        </p:nvCxnSpPr>
        <p:spPr>
          <a:xfrm>
            <a:off x="3695177" y="2876708"/>
            <a:ext cx="208429" cy="48497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V="1">
            <a:off x="3626637" y="3866941"/>
            <a:ext cx="231518" cy="13300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/>
          <p:nvPr/>
        </p:nvCxnSpPr>
        <p:spPr>
          <a:xfrm flipV="1">
            <a:off x="3757658" y="4387336"/>
            <a:ext cx="124888" cy="382854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>
            <a:off x="8061330" y="2870782"/>
            <a:ext cx="246900" cy="54109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/>
          <p:nvPr/>
        </p:nvCxnSpPr>
        <p:spPr>
          <a:xfrm flipH="1" flipV="1">
            <a:off x="8325858" y="3924472"/>
            <a:ext cx="492246" cy="12096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24" name="Straight Arrow Connector 23"/>
          <p:cNvCxnSpPr/>
          <p:nvPr/>
        </p:nvCxnSpPr>
        <p:spPr>
          <a:xfrm flipH="1" flipV="1">
            <a:off x="8103099" y="4397276"/>
            <a:ext cx="216986" cy="367572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 flipH="1" flipV="1">
            <a:off x="8556301" y="1636986"/>
            <a:ext cx="333529" cy="259857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587078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22" presetClass="entr" presetSubtype="1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1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1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500"/>
                                        <p:tgtEl>
                                          <p:spTgt spid="8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8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50"/>
                            </p:stCondLst>
                            <p:childTnLst>
                              <p:par>
                                <p:cTn id="47" presetID="53" presetClass="entr" presetSubtype="0" fill="hold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500"/>
                            </p:stCondLst>
                            <p:childTnLst>
                              <p:par>
                                <p:cTn id="63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7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6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0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8" fill="hold">
                            <p:stCondLst>
                              <p:cond delay="500"/>
                            </p:stCondLst>
                            <p:childTnLst>
                              <p:par>
                                <p:cTn id="119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000"/>
                            </p:stCondLst>
                            <p:childTnLst>
                              <p:par>
                                <p:cTn id="12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3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8" presetID="22" presetClass="exit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4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500"/>
                            </p:stCondLst>
                            <p:childTnLst>
                              <p:par>
                                <p:cTn id="152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4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5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0" fill="hold">
                      <p:stCondLst>
                        <p:cond delay="indefinite"/>
                      </p:stCondLst>
                      <p:childTnLst>
                        <p:par>
                          <p:cTn id="161" fill="hold">
                            <p:stCondLst>
                              <p:cond delay="0"/>
                            </p:stCondLst>
                            <p:childTnLst>
                              <p:par>
                                <p:cTn id="162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6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5" fill="hold">
                            <p:stCondLst>
                              <p:cond delay="500"/>
                            </p:stCondLst>
                            <p:childTnLst>
                              <p:par>
                                <p:cTn id="166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9" fill="hold">
                      <p:stCondLst>
                        <p:cond delay="indefinite"/>
                      </p:stCondLst>
                      <p:childTnLst>
                        <p:par>
                          <p:cTn id="170" fill="hold">
                            <p:stCondLst>
                              <p:cond delay="0"/>
                            </p:stCondLst>
                            <p:childTnLst>
                              <p:par>
                                <p:cTn id="171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1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4" fill="hold">
                            <p:stCondLst>
                              <p:cond delay="500"/>
                            </p:stCondLst>
                            <p:childTnLst>
                              <p:par>
                                <p:cTn id="17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7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8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ffice Theme">
  <a:themeElements>
    <a:clrScheme name="Apothecary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Apothecary">
    <a:dk1>
      <a:sysClr val="windowText" lastClr="000000"/>
    </a:dk1>
    <a:lt1>
      <a:sysClr val="window" lastClr="FFFFFF"/>
    </a:lt1>
    <a:dk2>
      <a:srgbClr val="564B3C"/>
    </a:dk2>
    <a:lt2>
      <a:srgbClr val="ECEDD1"/>
    </a:lt2>
    <a:accent1>
      <a:srgbClr val="93A299"/>
    </a:accent1>
    <a:accent2>
      <a:srgbClr val="CF543F"/>
    </a:accent2>
    <a:accent3>
      <a:srgbClr val="B5AE53"/>
    </a:accent3>
    <a:accent4>
      <a:srgbClr val="848058"/>
    </a:accent4>
    <a:accent5>
      <a:srgbClr val="E8B54D"/>
    </a:accent5>
    <a:accent6>
      <a:srgbClr val="786C71"/>
    </a:accent6>
    <a:hlink>
      <a:srgbClr val="CCCC00"/>
    </a:hlink>
    <a:folHlink>
      <a:srgbClr val="B2B2B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18712</TotalTime>
  <Words>896</Words>
  <Application>Microsoft Office PowerPoint</Application>
  <PresentationFormat>On-screen Show (16:9)</PresentationFormat>
  <Paragraphs>105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Arial</vt:lpstr>
      <vt:lpstr>Bookman Old Style</vt:lpstr>
      <vt:lpstr>Calibri</vt:lpstr>
      <vt:lpstr>Courier New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Writing Clear, Successful Business Correspondence</dc:title>
  <dc:creator>R. Craig Hogan</dc:creator>
  <cp:lastModifiedBy>Instructor</cp:lastModifiedBy>
  <cp:revision>2062</cp:revision>
  <dcterms:created xsi:type="dcterms:W3CDTF">2009-05-28T22:35:42Z</dcterms:created>
  <dcterms:modified xsi:type="dcterms:W3CDTF">2016-05-10T01:51:20Z</dcterms:modified>
</cp:coreProperties>
</file>